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2" r:id="rId5"/>
    <p:sldId id="270" r:id="rId6"/>
    <p:sldId id="263" r:id="rId7"/>
    <p:sldId id="264" r:id="rId8"/>
    <p:sldId id="271" r:id="rId9"/>
    <p:sldId id="266" r:id="rId10"/>
    <p:sldId id="272" r:id="rId11"/>
    <p:sldId id="273" r:id="rId12"/>
    <p:sldId id="267" r:id="rId13"/>
    <p:sldId id="275" r:id="rId14"/>
    <p:sldId id="274" r:id="rId15"/>
    <p:sldId id="268" r:id="rId16"/>
    <p:sldId id="269" r:id="rId17"/>
    <p:sldId id="259" r:id="rId18"/>
    <p:sldId id="260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2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3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3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512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055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48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51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3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C93ED-6E12-40DD-AE6A-E9F47F95DA61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FCDD-106D-4CC4-8FAE-1EB7164ABC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01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1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888" y="0"/>
            <a:ext cx="6886223" cy="56557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5655" y="5202535"/>
            <a:ext cx="1021555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Научно-познавательная литература</a:t>
            </a:r>
          </a:p>
          <a:p>
            <a:pPr algn="ctr"/>
            <a:r>
              <a:rPr lang="ru-RU" sz="4800" b="1" dirty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800" b="1" dirty="0" smtClean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ля детей</a:t>
            </a:r>
            <a:endParaRPr lang="ru-RU" sz="4800" b="1" cap="none" spc="0" dirty="0">
              <a:ln w="9525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3067" y="90311"/>
            <a:ext cx="10306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МАУ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Кабанская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ЦМБ»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Кабанская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детская библиотека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2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420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8" y="890546"/>
            <a:ext cx="2523963" cy="56598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8131" y="4265518"/>
            <a:ext cx="3486694" cy="23596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06807" y="314907"/>
            <a:ext cx="2008297" cy="24793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1183" y="1554596"/>
            <a:ext cx="4012860" cy="40128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8603" y="504422"/>
            <a:ext cx="2289282" cy="26760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14417" t="1867" r="14623" b="1"/>
          <a:stretch/>
        </p:blipFill>
        <p:spPr>
          <a:xfrm>
            <a:off x="7561906" y="1390090"/>
            <a:ext cx="1896554" cy="26227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2252" y="4320639"/>
            <a:ext cx="1683389" cy="220259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8839" y="4265518"/>
            <a:ext cx="1854858" cy="23783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0128" y="45498"/>
            <a:ext cx="6657528" cy="16640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1714" y="-4420"/>
            <a:ext cx="32042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очень много</a:t>
            </a:r>
          </a:p>
          <a:p>
            <a:pPr algn="ctr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азных энциклопедий,</a:t>
            </a:r>
          </a:p>
          <a:p>
            <a:pPr algn="ctr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некоторые из них</a:t>
            </a:r>
            <a:r>
              <a:rPr lang="en-US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9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420"/>
            <a:ext cx="12192001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29" y="3963367"/>
            <a:ext cx="3486694" cy="23596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06807" y="314907"/>
            <a:ext cx="2008297" cy="24793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55740" flipH="1">
            <a:off x="6517140" y="711059"/>
            <a:ext cx="4503663" cy="35090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88850" y="1604992"/>
            <a:ext cx="407887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серия энциклопедий</a:t>
            </a:r>
          </a:p>
          <a:p>
            <a:pPr algn="ctr"/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«Я познаю мир»</a:t>
            </a:r>
            <a:endParaRPr lang="ru-RU" sz="20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5987" y="3533812"/>
            <a:ext cx="1616765" cy="30039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28308" t="865" r="28231"/>
          <a:stretch/>
        </p:blipFill>
        <p:spPr>
          <a:xfrm>
            <a:off x="521673" y="243199"/>
            <a:ext cx="2077201" cy="31587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l="29424" t="1541" r="28817" b="1"/>
          <a:stretch/>
        </p:blipFill>
        <p:spPr>
          <a:xfrm>
            <a:off x="3466956" y="718397"/>
            <a:ext cx="1993474" cy="31334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l="18294" t="1131" r="18544"/>
          <a:stretch/>
        </p:blipFill>
        <p:spPr>
          <a:xfrm>
            <a:off x="6077647" y="4047999"/>
            <a:ext cx="1468141" cy="229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/>
          <a:srcRect l="17678" t="-83" r="17187" b="-1"/>
          <a:stretch/>
        </p:blipFill>
        <p:spPr>
          <a:xfrm>
            <a:off x="4047215" y="4046445"/>
            <a:ext cx="1497236" cy="23006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1"/>
          <a:srcRect l="29470" t="16910" r="28044" b="17521"/>
          <a:stretch/>
        </p:blipFill>
        <p:spPr>
          <a:xfrm>
            <a:off x="8022866" y="4046445"/>
            <a:ext cx="1486564" cy="229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4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749" t="5687" r="22986"/>
          <a:stretch/>
        </p:blipFill>
        <p:spPr>
          <a:xfrm>
            <a:off x="148493" y="3110523"/>
            <a:ext cx="1914770" cy="37474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372" t="7051" r="1875" b="14511"/>
          <a:stretch/>
        </p:blipFill>
        <p:spPr>
          <a:xfrm>
            <a:off x="4513322" y="2596426"/>
            <a:ext cx="5489750" cy="40193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8891" y="2633785"/>
            <a:ext cx="2061515" cy="3829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179" y="108277"/>
            <a:ext cx="5663675" cy="23105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41864" y="247281"/>
            <a:ext cx="259026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</a:p>
          <a:p>
            <a:pPr algn="ctr"/>
            <a:r>
              <a:rPr lang="ru-RU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правочники</a:t>
            </a:r>
            <a:r>
              <a:rPr lang="en-US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48365" y="3507967"/>
            <a:ext cx="3303341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u="sng" cap="none" spc="0" dirty="0" smtClean="0">
                <a:ln w="0"/>
                <a:solidFill>
                  <a:schemeClr val="accent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Справочники-</a:t>
            </a:r>
          </a:p>
          <a:p>
            <a:pPr algn="ctr"/>
            <a:r>
              <a:rPr lang="ru-RU" sz="2400" b="1" i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нига с краткими</a:t>
            </a:r>
          </a:p>
          <a:p>
            <a:pPr algn="ctr"/>
            <a:r>
              <a:rPr lang="ru-RU" sz="2400" b="1" i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ведениями о чем-либо</a:t>
            </a:r>
          </a:p>
          <a:p>
            <a:pPr algn="ctr"/>
            <a:r>
              <a:rPr lang="ru-RU" sz="24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разным темам.</a:t>
            </a:r>
            <a:endParaRPr lang="ru-RU" sz="2400" b="1" i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1291" y="2786185"/>
            <a:ext cx="2061515" cy="382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5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365125"/>
            <a:ext cx="1054794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" y="0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749" t="5687" r="22986"/>
          <a:stretch/>
        </p:blipFill>
        <p:spPr>
          <a:xfrm>
            <a:off x="148493" y="3110523"/>
            <a:ext cx="1914770" cy="37474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372" t="7051" r="1875" b="14511"/>
          <a:stretch/>
        </p:blipFill>
        <p:spPr>
          <a:xfrm>
            <a:off x="3191017" y="1412911"/>
            <a:ext cx="7626939" cy="55840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8891" y="2633785"/>
            <a:ext cx="2061515" cy="3829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626" y="108277"/>
            <a:ext cx="5663675" cy="23105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4474" y="247281"/>
            <a:ext cx="316503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чем отличаются</a:t>
            </a:r>
          </a:p>
          <a:p>
            <a:pPr algn="ctr"/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справочники от </a:t>
            </a:r>
          </a:p>
          <a:p>
            <a:pPr algn="ctr"/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энциклопедий</a:t>
            </a:r>
            <a:r>
              <a:rPr lang="en-US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99236" y="1632276"/>
            <a:ext cx="3074496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справочник</a:t>
            </a:r>
          </a:p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освящен какой-то 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одной теме.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Одни справочники </a:t>
            </a:r>
          </a:p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одскажут названия 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рек, </a:t>
            </a:r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орей, городов. 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расскажут о</a:t>
            </a:r>
          </a:p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астениях, животных, 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кораблях или самолетах. 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особенностью</a:t>
            </a:r>
          </a:p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тих книг являются то,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что в конце книги есть 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странички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предметно-именные указатели.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слова в этих указателях</a:t>
            </a:r>
          </a:p>
          <a:p>
            <a:pPr algn="ctr"/>
            <a:r>
              <a:rPr lang="ru-RU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по алфавиту.</a:t>
            </a:r>
          </a:p>
          <a:p>
            <a:pPr algn="ctr"/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указатели облегчают</a:t>
            </a:r>
          </a:p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оиск ответа на нужный вопрос.</a:t>
            </a:r>
            <a:endParaRPr lang="ru-RU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1291" y="2786185"/>
            <a:ext cx="2061515" cy="382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8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21" y="-5831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799" t="-343" r="26241" b="1028"/>
          <a:stretch/>
        </p:blipFill>
        <p:spPr>
          <a:xfrm>
            <a:off x="9718766" y="2011683"/>
            <a:ext cx="2351314" cy="47026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795675" y="43849"/>
            <a:ext cx="7140270" cy="2007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11683"/>
            <a:ext cx="2523963" cy="4602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7044" t="8261" r="1326" b="17109"/>
          <a:stretch/>
        </p:blipFill>
        <p:spPr>
          <a:xfrm flipH="1">
            <a:off x="2112514" y="1744079"/>
            <a:ext cx="6132988" cy="51536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58759" y="375630"/>
            <a:ext cx="47734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СЛОВАРИ-ЭТО ТОЖЕ</a:t>
            </a:r>
          </a:p>
          <a:p>
            <a:pPr algn="ctr"/>
            <a:r>
              <a:rPr lang="ru-RU" sz="2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СПРАВОЧНАЯ ЛИТЕРАТУРА</a:t>
            </a:r>
            <a:r>
              <a:rPr lang="en-US" sz="2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31085" y="2189462"/>
            <a:ext cx="3357474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u="sng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Словари-</a:t>
            </a:r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собрание</a:t>
            </a:r>
          </a:p>
          <a:p>
            <a:pPr algn="ctr"/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слов,</a:t>
            </a:r>
          </a:p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асположенных в </a:t>
            </a:r>
          </a:p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лфавитном порядке.</a:t>
            </a:r>
          </a:p>
          <a:p>
            <a:pPr algn="ctr"/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словари</a:t>
            </a:r>
          </a:p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азывались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азбуковниками.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Самый известный</a:t>
            </a:r>
          </a:p>
          <a:p>
            <a:pPr algn="ctr"/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19 века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Создал языковед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В.И. Даль.</a:t>
            </a:r>
          </a:p>
          <a:p>
            <a:pPr algn="ctr"/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он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«Толковый словарь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живого великорусского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языка»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650187" y="286247"/>
            <a:ext cx="3145487" cy="193501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23825" y="453626"/>
            <a:ext cx="26312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i="1" u="sng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«Словарь-это вся</a:t>
            </a:r>
          </a:p>
          <a:p>
            <a:pPr algn="ctr"/>
            <a:r>
              <a:rPr lang="ru-RU" sz="1600" b="1" i="1" u="sng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Вселенная в алфавитном </a:t>
            </a:r>
          </a:p>
          <a:p>
            <a:pPr algn="ctr"/>
            <a:r>
              <a:rPr lang="ru-RU" sz="1600" b="1" i="1" u="sng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порядке». Вольтер</a:t>
            </a:r>
            <a:endParaRPr lang="ru-RU" sz="3600" b="1" i="1" u="sng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60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" y="0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90844" y="1957487"/>
            <a:ext cx="2865864" cy="46150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594" y="143690"/>
            <a:ext cx="6457405" cy="32657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70782" y="143690"/>
            <a:ext cx="3918829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</a:t>
            </a:r>
          </a:p>
          <a:p>
            <a:pPr algn="ctr"/>
            <a:r>
              <a:rPr lang="ru-RU" sz="28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самые разны</a:t>
            </a:r>
            <a:r>
              <a:rPr lang="en-US" sz="28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i="1" dirty="0" smtClean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нциклопедические,</a:t>
            </a:r>
          </a:p>
          <a:p>
            <a:pPr algn="ctr"/>
            <a:r>
              <a:rPr lang="ru-RU" sz="28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языковые, отраслевые,</a:t>
            </a:r>
          </a:p>
          <a:p>
            <a:pPr algn="ctr"/>
            <a:r>
              <a:rPr lang="ru-RU" sz="2800" b="1" i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i="1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ематические.</a:t>
            </a:r>
            <a:endParaRPr lang="ru-RU" sz="2800" b="1" i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680" t="8429" r="75516" b="45714"/>
          <a:stretch/>
        </p:blipFill>
        <p:spPr>
          <a:xfrm>
            <a:off x="3878058" y="242359"/>
            <a:ext cx="1856535" cy="27978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31714" t="30153" r="47982" b="32055"/>
          <a:stretch/>
        </p:blipFill>
        <p:spPr>
          <a:xfrm>
            <a:off x="1937165" y="351704"/>
            <a:ext cx="1676405" cy="23381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73879" t="54072" r="2349" b="1789"/>
          <a:stretch/>
        </p:blipFill>
        <p:spPr>
          <a:xfrm>
            <a:off x="6019230" y="2471346"/>
            <a:ext cx="1612259" cy="22440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1867" t="53460" r="75325" b="-170"/>
          <a:stretch/>
        </p:blipFill>
        <p:spPr>
          <a:xfrm>
            <a:off x="2169515" y="4399248"/>
            <a:ext cx="1537079" cy="23597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l="23712" t="54849" r="52838" b="1012"/>
          <a:stretch/>
        </p:blipFill>
        <p:spPr>
          <a:xfrm>
            <a:off x="3960368" y="3676065"/>
            <a:ext cx="1724897" cy="24337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47366" t="9705" r="27898" b="45299"/>
          <a:stretch/>
        </p:blipFill>
        <p:spPr>
          <a:xfrm>
            <a:off x="8372199" y="2500540"/>
            <a:ext cx="1605104" cy="218877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l="46865" t="54036" r="27436" b="1825"/>
          <a:stretch/>
        </p:blipFill>
        <p:spPr>
          <a:xfrm>
            <a:off x="10262540" y="2349389"/>
            <a:ext cx="1727022" cy="22235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25412" t="9083" r="53386" b="45492"/>
          <a:stretch/>
        </p:blipFill>
        <p:spPr>
          <a:xfrm>
            <a:off x="9737471" y="4820762"/>
            <a:ext cx="1522712" cy="19337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l="72480" t="8170" r="2142" b="45549"/>
          <a:stretch/>
        </p:blipFill>
        <p:spPr>
          <a:xfrm>
            <a:off x="7216054" y="4813232"/>
            <a:ext cx="1669016" cy="200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03430" y="7349741"/>
            <a:ext cx="4067175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63375" y="6142807"/>
            <a:ext cx="3897086" cy="29228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420" r="27678"/>
          <a:stretch/>
        </p:blipFill>
        <p:spPr>
          <a:xfrm>
            <a:off x="319103" y="2743200"/>
            <a:ext cx="1763486" cy="3759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07929" y="755468"/>
            <a:ext cx="2495550" cy="304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58138" t="933"/>
          <a:stretch/>
        </p:blipFill>
        <p:spPr>
          <a:xfrm>
            <a:off x="9730583" y="1855419"/>
            <a:ext cx="2523919" cy="44774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192" y="2752"/>
            <a:ext cx="5660865" cy="23083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74312" y="200394"/>
            <a:ext cx="52266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ИТАК, ЧТО ВЫ УЗНАЛИ</a:t>
            </a:r>
            <a:r>
              <a:rPr lang="en-US" sz="3600" b="0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3600" b="0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180029" flipH="1">
            <a:off x="3946313" y="816130"/>
            <a:ext cx="5233289" cy="721502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043958" y="1855419"/>
            <a:ext cx="3249415" cy="47705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i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Энциклопедии, словари,</a:t>
            </a:r>
          </a:p>
          <a:p>
            <a:pPr algn="ctr"/>
            <a:r>
              <a:rPr lang="ru-RU" sz="2000" b="1" i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справочники содержат </a:t>
            </a:r>
          </a:p>
          <a:p>
            <a:pPr algn="ctr"/>
            <a:r>
              <a:rPr lang="ru-RU" sz="2000" b="1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полную или краткую</a:t>
            </a:r>
          </a:p>
          <a:p>
            <a:pPr algn="ctr"/>
            <a:r>
              <a:rPr lang="ru-RU" sz="2000" b="1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информацию о предметах</a:t>
            </a:r>
          </a:p>
          <a:p>
            <a:pPr algn="ctr"/>
            <a:r>
              <a:rPr lang="ru-RU" sz="2000" b="1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явлениях.</a:t>
            </a:r>
          </a:p>
          <a:p>
            <a:pPr algn="ctr"/>
            <a:r>
              <a:rPr lang="ru-RU" sz="2000" b="1" i="1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расположен в </a:t>
            </a:r>
          </a:p>
          <a:p>
            <a:pPr algn="ctr"/>
            <a:r>
              <a:rPr lang="ru-RU" sz="2000" b="1" i="1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алфавитном порядке или</a:t>
            </a:r>
          </a:p>
          <a:p>
            <a:pPr algn="ctr"/>
            <a:r>
              <a:rPr lang="ru-RU" sz="2000" b="1" i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темам.</a:t>
            </a:r>
          </a:p>
          <a:p>
            <a:pPr algn="ctr"/>
            <a:r>
              <a:rPr lang="ru-RU" sz="2000" b="1" i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книги предназначены </a:t>
            </a:r>
          </a:p>
          <a:p>
            <a:pPr algn="ctr"/>
            <a:r>
              <a:rPr lang="ru-RU" sz="20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i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2000" b="1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быстрого поиска</a:t>
            </a:r>
          </a:p>
          <a:p>
            <a:pPr algn="ctr"/>
            <a:r>
              <a:rPr lang="ru-RU" sz="20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i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нформации.</a:t>
            </a:r>
          </a:p>
          <a:p>
            <a:pPr algn="ctr"/>
            <a:r>
              <a:rPr lang="ru-RU" sz="20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облегчить поиск </a:t>
            </a:r>
          </a:p>
          <a:p>
            <a:pPr algn="ctr"/>
            <a:r>
              <a:rPr lang="ru-RU" sz="20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нужно использовать</a:t>
            </a:r>
          </a:p>
          <a:p>
            <a:pPr algn="ctr"/>
            <a:r>
              <a:rPr lang="ru-RU" sz="2000" b="1" i="1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указатель в книге.</a:t>
            </a:r>
            <a:endParaRPr lang="ru-RU" sz="2000" b="1" i="1" cap="none" spc="0" dirty="0" smtClean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180029" flipH="1">
            <a:off x="3864872" y="816131"/>
            <a:ext cx="5233289" cy="72150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19664" y="1885830"/>
            <a:ext cx="3248774" cy="47705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Энциклопедии, с</a:t>
            </a:r>
            <a:r>
              <a:rPr lang="ru-RU" sz="2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ловари,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справочники</a:t>
            </a:r>
          </a:p>
          <a:p>
            <a:pPr algn="ctr"/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 полную или </a:t>
            </a:r>
          </a:p>
          <a:p>
            <a:pPr algn="ctr"/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раткую и</a:t>
            </a:r>
            <a:r>
              <a:rPr lang="ru-RU" sz="2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нформацию о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предметах и явлениях.</a:t>
            </a:r>
          </a:p>
          <a:p>
            <a:pPr algn="ctr"/>
            <a:r>
              <a:rPr lang="ru-RU" sz="2000" b="1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расположен в </a:t>
            </a:r>
          </a:p>
          <a:p>
            <a:pPr algn="ctr"/>
            <a:r>
              <a:rPr lang="ru-RU" sz="2000" b="1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cap="none" spc="0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лфавитном порядке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по темам.</a:t>
            </a:r>
          </a:p>
          <a:p>
            <a:pPr algn="ctr"/>
            <a:r>
              <a:rPr lang="ru-RU" sz="2000" b="1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книги предназначены</a:t>
            </a:r>
          </a:p>
          <a:p>
            <a:pPr algn="ctr"/>
            <a:r>
              <a:rPr lang="ru-RU" sz="2000" b="1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быстрого поиска </a:t>
            </a:r>
          </a:p>
          <a:p>
            <a:pPr algn="ctr"/>
            <a:r>
              <a:rPr lang="ru-RU" sz="2000" b="1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облегчить поиск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Нужно и</a:t>
            </a:r>
            <a:r>
              <a:rPr lang="ru-RU" sz="2000" b="1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спользовать </a:t>
            </a:r>
          </a:p>
          <a:p>
            <a:pPr algn="ctr"/>
            <a:r>
              <a:rPr lang="ru-RU" sz="2000" b="1" dirty="0" smtClean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 в книге.</a:t>
            </a:r>
            <a:endParaRPr lang="ru-RU" sz="2000" b="1" cap="none" spc="0" dirty="0" smtClean="0">
              <a:ln w="0"/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3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751"/>
            <a:ext cx="12193057" cy="685249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080" b="2108"/>
          <a:stretch/>
        </p:blipFill>
        <p:spPr>
          <a:xfrm>
            <a:off x="1101969" y="-1446"/>
            <a:ext cx="10167815" cy="686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3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465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307" b="1148"/>
          <a:stretch/>
        </p:blipFill>
        <p:spPr>
          <a:xfrm>
            <a:off x="1352423" y="1"/>
            <a:ext cx="9565669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1">
                  <a:alpha val="392"/>
                </a:srgbClr>
              </a:clrFrom>
              <a:clrTo>
                <a:srgbClr val="00000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46" y="1"/>
            <a:ext cx="12192001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5" t="5044" r="60267" b="15780"/>
          <a:stretch/>
        </p:blipFill>
        <p:spPr>
          <a:xfrm>
            <a:off x="95646" y="2101671"/>
            <a:ext cx="2830434" cy="4638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 l="5096" t="3821" r="5573" b="6245"/>
          <a:stretch/>
        </p:blipFill>
        <p:spPr>
          <a:xfrm>
            <a:off x="2233750" y="-74590"/>
            <a:ext cx="7733210" cy="56393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4914" y="182879"/>
            <a:ext cx="10075817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 пустыне не растут леса</a:t>
            </a:r>
            <a:r>
              <a:rPr lang="en-US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 кошек грустные глаза</a:t>
            </a:r>
            <a:r>
              <a:rPr lang="en-US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 колесе тоненькие спицы</a:t>
            </a:r>
            <a:r>
              <a:rPr lang="en-US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0" cap="none" spc="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 лесу с ладони хлеб клюют синицы</a:t>
            </a:r>
            <a:r>
              <a:rPr lang="en-US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 санках не поедешь летом</a:t>
            </a:r>
            <a:r>
              <a:rPr lang="en-US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для космонавтов делает ракеты</a:t>
            </a:r>
            <a:r>
              <a:rPr lang="en-US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0" cap="none" spc="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под дождиком шелестит трава</a:t>
            </a:r>
            <a:r>
              <a:rPr lang="en-US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от «почему» распухла голова</a:t>
            </a:r>
            <a:r>
              <a:rPr lang="en-US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4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 Гладков</a:t>
            </a:r>
            <a:endParaRPr lang="ru-RU" sz="2400" b="0" cap="none" spc="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4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1">
                  <a:alpha val="392"/>
                </a:srgbClr>
              </a:clrFrom>
              <a:clrTo>
                <a:srgbClr val="00000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46" y="1"/>
            <a:ext cx="12192001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 l="5096" t="3821" r="5573" b="6245"/>
          <a:stretch/>
        </p:blipFill>
        <p:spPr>
          <a:xfrm>
            <a:off x="2586446" y="112725"/>
            <a:ext cx="9701201" cy="273497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7" y="1994021"/>
            <a:ext cx="2526108" cy="45929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3353" y="350274"/>
            <a:ext cx="831285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 всем этом и многом другом,</a:t>
            </a:r>
          </a:p>
          <a:p>
            <a:pPr algn="ctr"/>
            <a:r>
              <a:rPr lang="ru-RU" sz="36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узнать из справочной литературы</a:t>
            </a:r>
            <a:endParaRPr lang="ru-RU" sz="3600" b="0" cap="none" spc="0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61063" y="1788152"/>
            <a:ext cx="9018411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i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6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правочная </a:t>
            </a:r>
          </a:p>
          <a:p>
            <a:pPr algn="ctr"/>
            <a:r>
              <a:rPr lang="ru-RU" sz="6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pPr algn="ctr"/>
            <a:endParaRPr lang="ru-RU" sz="6000" b="1" i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i="1" dirty="0" smtClean="0">
                <a:ln w="0">
                  <a:solidFill>
                    <a:schemeClr val="accent5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справочники</a:t>
            </a:r>
            <a:r>
              <a:rPr lang="ru-RU" sz="6000" b="1" i="1" dirty="0" smtClean="0">
                <a:ln w="0">
                  <a:solidFill>
                    <a:schemeClr val="accent5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6000" b="1" i="1" dirty="0" smtClean="0">
                <a:ln w="0"/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6000" b="1" i="1" dirty="0" smtClean="0">
                <a:ln w="0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</a:t>
            </a:r>
          </a:p>
          <a:p>
            <a:pPr algn="ctr"/>
            <a:r>
              <a:rPr lang="ru-RU" sz="6000" b="1" i="1" dirty="0" smtClean="0">
                <a:ln w="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</a:t>
            </a:r>
            <a:endParaRPr lang="ru-RU" sz="6000" b="1" i="1" dirty="0">
              <a:ln w="0">
                <a:solidFill>
                  <a:srgbClr val="FF0000"/>
                </a:solidFill>
              </a:ln>
              <a:solidFill>
                <a:srgbClr val="00B05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62180" y="6052568"/>
            <a:ext cx="3071071" cy="23057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659659" y="3956429"/>
            <a:ext cx="1328723" cy="17041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363346" y="8033284"/>
            <a:ext cx="1986915" cy="12602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429462">
            <a:off x="5111322" y="3588405"/>
            <a:ext cx="1419977" cy="11084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388648">
            <a:off x="9192598" y="3691544"/>
            <a:ext cx="1545717" cy="120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" y="0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260" y="3204132"/>
            <a:ext cx="2648820" cy="32381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417" y="0"/>
            <a:ext cx="8347165" cy="278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55007" y="19803"/>
            <a:ext cx="5658729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</a:t>
            </a:r>
          </a:p>
          <a:p>
            <a:pPr algn="ctr"/>
            <a:r>
              <a:rPr lang="ru-RU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ЭНЦИКЛОПЕДИЯ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r>
              <a:rPr lang="ru-RU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4031405" y="791903"/>
            <a:ext cx="5049004" cy="6687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40" r="3482" b="1"/>
          <a:stretch/>
        </p:blipFill>
        <p:spPr>
          <a:xfrm>
            <a:off x="8888426" y="1828797"/>
            <a:ext cx="2952092" cy="46135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22589" y="2501799"/>
            <a:ext cx="4346831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u="sng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</a:t>
            </a:r>
          </a:p>
          <a:p>
            <a:pPr algn="ctr"/>
            <a:r>
              <a:rPr lang="ru-RU" sz="32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320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научное справочное</a:t>
            </a:r>
          </a:p>
          <a:p>
            <a:pPr algn="ctr"/>
            <a:r>
              <a:rPr lang="ru-RU" sz="320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пособие в</a:t>
            </a:r>
            <a:r>
              <a:rPr lang="ru-RU" sz="32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форме 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 по всем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или отдельным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отраслям знаний.</a:t>
            </a:r>
          </a:p>
        </p:txBody>
      </p:sp>
    </p:spTree>
    <p:extLst>
      <p:ext uri="{BB962C8B-B14F-4D97-AF65-F5344CB8AC3E}">
        <p14:creationId xmlns:p14="http://schemas.microsoft.com/office/powerpoint/2010/main" val="155239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" y="0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260" y="3204132"/>
            <a:ext cx="2648820" cy="32381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417" y="0"/>
            <a:ext cx="8347165" cy="278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25351" y="19803"/>
            <a:ext cx="5718040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</a:t>
            </a:r>
          </a:p>
          <a:p>
            <a:pPr algn="ctr"/>
            <a:r>
              <a:rPr lang="ru-RU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ЭНЦИКЛОПЕДИИ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r>
              <a:rPr lang="ru-RU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4166466" y="1009656"/>
            <a:ext cx="5049004" cy="6687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40" r="3482" b="1"/>
          <a:stretch/>
        </p:blipFill>
        <p:spPr>
          <a:xfrm>
            <a:off x="8888426" y="1828797"/>
            <a:ext cx="2952092" cy="46135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50611" y="2501799"/>
            <a:ext cx="3290773" cy="44935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u="sng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</a:t>
            </a:r>
          </a:p>
          <a:p>
            <a:pPr algn="ctr"/>
            <a:r>
              <a:rPr lang="ru-RU" sz="3200" u="sng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u="sng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ывают</a:t>
            </a:r>
            <a:r>
              <a:rPr lang="en-US" sz="3200" u="sng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u="sng" dirty="0" smtClean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ru-RU" sz="28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и 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краткие.</a:t>
            </a:r>
          </a:p>
          <a:p>
            <a:pPr algn="ctr"/>
            <a:r>
              <a:rPr lang="ru-RU" sz="280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Универсальные и </a:t>
            </a:r>
          </a:p>
          <a:p>
            <a:pPr algn="ctr"/>
            <a:r>
              <a:rPr lang="ru-RU" sz="280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отраслевые.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Алфавитные и 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тематические.</a:t>
            </a: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340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945" t="-181"/>
          <a:stretch/>
        </p:blipFill>
        <p:spPr>
          <a:xfrm>
            <a:off x="209004" y="2756263"/>
            <a:ext cx="2973705" cy="37683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45033" y="102105"/>
            <a:ext cx="8701934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кто придумал </a:t>
            </a:r>
          </a:p>
          <a:p>
            <a:pPr algn="ctr"/>
            <a:r>
              <a:rPr lang="ru-RU" sz="5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ДЕТСКУЮ ЭНЦИКЛОПЕДИЮ</a:t>
            </a:r>
            <a:r>
              <a:rPr lang="en-US" sz="5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1064" y="1996677"/>
            <a:ext cx="2761998" cy="3850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16137" y="5847541"/>
            <a:ext cx="5904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 Кассиль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(1905-1970)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4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1524" t="28"/>
          <a:stretch/>
        </p:blipFill>
        <p:spPr>
          <a:xfrm rot="231151">
            <a:off x="10102685" y="3956399"/>
            <a:ext cx="1884248" cy="24772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018" r="47619"/>
          <a:stretch/>
        </p:blipFill>
        <p:spPr>
          <a:xfrm rot="21362896">
            <a:off x="196369" y="4039343"/>
            <a:ext cx="2021678" cy="24398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99718" y="3282122"/>
            <a:ext cx="77218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ервая детская энциклопедия 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вышла в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оссии в 1969 году.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название придумал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писатель Лев Кассиль.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она 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такое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такой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1000 ответов на 1000 вопросов.</a:t>
            </a:r>
          </a:p>
          <a:p>
            <a:pPr algn="ctr"/>
            <a:endParaRPr lang="ru-RU" sz="28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2424" y="56028"/>
            <a:ext cx="5630090" cy="33780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708" y="176651"/>
            <a:ext cx="4624252" cy="30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2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62" y="0"/>
            <a:ext cx="12192001" cy="68579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82645" y="195386"/>
            <a:ext cx="5832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помощники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02" y="2524370"/>
            <a:ext cx="1929451" cy="351868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45131" y="1888811"/>
            <a:ext cx="7177392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u="sng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энциклопедиями</a:t>
            </a:r>
            <a:r>
              <a:rPr lang="en-US" sz="2000" b="1" i="1" u="sng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i="1" u="sng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u="sng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надо выбрать э</a:t>
            </a:r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нциклопедию нужного направления.</a:t>
            </a:r>
          </a:p>
          <a:p>
            <a:pPr algn="ctr"/>
            <a:endParaRPr lang="ru-RU" sz="2000" b="1" i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вопрос звучит так</a:t>
            </a:r>
            <a:r>
              <a:rPr lang="en-US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b="1" i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«Когда и где жил древний ученый- математик Пифагор</a:t>
            </a:r>
            <a:r>
              <a:rPr lang="en-US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endParaRPr lang="ru-RU" sz="2000" b="1" i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том </a:t>
            </a:r>
            <a:r>
              <a:rPr lang="ru-RU" sz="2000" b="1" i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нциклопедии нам понадобится</a:t>
            </a:r>
            <a:r>
              <a:rPr lang="en-US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b="1" i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Возьмем энциклопедию «Что такое</a:t>
            </a:r>
            <a:r>
              <a:rPr lang="en-US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</a:t>
            </a:r>
            <a:r>
              <a:rPr lang="en-US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b="1" i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Т.2 и откроем страницу с буквой «П»</a:t>
            </a:r>
          </a:p>
          <a:p>
            <a:pPr algn="ctr"/>
            <a:endParaRPr lang="ru-RU" sz="2000" b="1" i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алфавиту отыщем нужное нам имя-Пифагор.</a:t>
            </a:r>
          </a:p>
          <a:p>
            <a:pPr algn="ctr"/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85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79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06807" y="314907"/>
            <a:ext cx="2008297" cy="24793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258566">
            <a:off x="4814439" y="502449"/>
            <a:ext cx="4738703" cy="6207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624" y="564544"/>
            <a:ext cx="2977509" cy="58317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92577" y="2361538"/>
            <a:ext cx="5166799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какие еще есть</a:t>
            </a:r>
            <a:endParaRPr lang="ru-RU" sz="3200" b="0" cap="none" spc="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ЭНЦИКЛОПЕДИИ</a:t>
            </a:r>
            <a:r>
              <a:rPr lang="en-US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4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519</Words>
  <Application>Microsoft Office PowerPoint</Application>
  <PresentationFormat>Широкоэкранный</PresentationFormat>
  <Paragraphs>156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Детская Библ</dc:creator>
  <cp:lastModifiedBy>Детская Библ</cp:lastModifiedBy>
  <cp:revision>47</cp:revision>
  <dcterms:created xsi:type="dcterms:W3CDTF">2025-10-15T02:15:11Z</dcterms:created>
  <dcterms:modified xsi:type="dcterms:W3CDTF">2025-10-16T07:35:08Z</dcterms:modified>
</cp:coreProperties>
</file>